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9" r:id="rId4"/>
    <p:sldId id="260" r:id="rId5"/>
    <p:sldId id="257" r:id="rId6"/>
    <p:sldId id="26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A66522-AF26-4820-9C56-DC90EA1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35D61-63D9-49E0-8B9F-F0CAE4DAB8D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DA225-EA4F-41F8-A2D3-35036CD23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42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DA225-EA4F-41F8-A2D3-35036CD236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48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E1CC-453A-4CE7-B04F-2508586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7229-47FF-4F57-A25E-61BD40FE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8E835-2EAA-406B-80C9-916A35D9E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7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2045-BB47-49B1-9639-FD7F9567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D389D-B15F-439B-98A6-275FF0C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CF6C-ED31-4DBE-8CC9-DBEC9E837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A020-4B1A-4C7F-BB4A-D116552A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CF7F-708D-46A4-AE1A-29ED2E24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7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474-EA72-43F8-BF31-A6CEE143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E99E-DEF4-499F-AA33-E1F1B7DCD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3869-71B7-478E-B7AE-790B725AD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BDBC75-1C26-4FD4-840E-7C04ADF71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folHlink"/>
                </a:solidFill>
              </a:rPr>
              <a:t>Me llamo ________		      Clase 701  La fecha es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del 2015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17638"/>
            <a:ext cx="9067800" cy="50593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Propósito # 18: </a:t>
            </a:r>
            <a:r>
              <a:rPr lang="es-ES_tradnl" altLang="en-US" dirty="0" smtClean="0"/>
              <a:t>¿Qué comes durante la cena</a:t>
            </a:r>
            <a:r>
              <a:rPr lang="es-ES_tradnl" altLang="en-US" dirty="0" smtClean="0"/>
              <a:t>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F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food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and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meal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vocabulary</a:t>
            </a:r>
            <a:endParaRPr lang="es-ES_tradnl" altLang="en-US" sz="2800" i="1" dirty="0" smtClean="0">
              <a:solidFill>
                <a:srgbClr val="00B0F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	Completa con la forma correcta del verbo: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María ___________ español.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Carlos ___________ en su móvil.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Nosotros ______________.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¿___________ tú uniforme a la escuela? (llevar)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Yo __________ la computadora. (usar)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686800" cy="808038"/>
          </a:xfrm>
        </p:spPr>
        <p:txBody>
          <a:bodyPr/>
          <a:lstStyle/>
          <a:p>
            <a:pPr eaLnBrk="1" hangingPunct="1"/>
            <a:r>
              <a:rPr lang="en-US" altLang="en-US" sz="4000" dirty="0" err="1" smtClean="0">
                <a:solidFill>
                  <a:schemeClr val="hlink"/>
                </a:solidFill>
              </a:rPr>
              <a:t>Repaso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del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Vocabulario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 la comida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26955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6"/>
          <p:cNvSpPr>
            <a:spLocks noChangeAspect="1" noChangeArrowheads="1"/>
          </p:cNvSpPr>
          <p:nvPr/>
        </p:nvSpPr>
        <p:spPr bwMode="auto">
          <a:xfrm>
            <a:off x="5867400" y="98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desayuno</a:t>
            </a: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 flipV="1">
            <a:off x="5638800" y="2286000"/>
            <a:ext cx="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AutoShape 8"/>
          <p:cNvSpPr>
            <a:spLocks noChangeAspect="1" noChangeArrowheads="1"/>
          </p:cNvSpPr>
          <p:nvPr/>
        </p:nvSpPr>
        <p:spPr bwMode="auto">
          <a:xfrm>
            <a:off x="4953000" y="1903412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00FF"/>
                </a:solidFill>
              </a:rPr>
              <a:t>huevos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6553200" y="2819400"/>
            <a:ext cx="53340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6096000" y="3657600"/>
            <a:ext cx="990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267200" y="3962400"/>
            <a:ext cx="8382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12"/>
          <p:cNvSpPr>
            <a:spLocks noChangeAspect="1" noChangeArrowheads="1"/>
          </p:cNvSpPr>
          <p:nvPr/>
        </p:nvSpPr>
        <p:spPr bwMode="auto">
          <a:xfrm>
            <a:off x="6781800" y="23622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8000"/>
                </a:solidFill>
              </a:rPr>
              <a:t>Pan </a:t>
            </a:r>
            <a:r>
              <a:rPr lang="en-US" altLang="en-US" sz="2800" i="1">
                <a:solidFill>
                  <a:srgbClr val="008000"/>
                </a:solidFill>
              </a:rPr>
              <a:t>(tostado)</a:t>
            </a:r>
          </a:p>
        </p:txBody>
      </p:sp>
      <p:sp>
        <p:nvSpPr>
          <p:cNvPr id="5133" name="AutoShape 13"/>
          <p:cNvSpPr>
            <a:spLocks noChangeAspect="1" noChangeArrowheads="1"/>
          </p:cNvSpPr>
          <p:nvPr/>
        </p:nvSpPr>
        <p:spPr bwMode="auto">
          <a:xfrm>
            <a:off x="7010400" y="3427413"/>
            <a:ext cx="213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FF6600"/>
                </a:solidFill>
              </a:rPr>
              <a:t>salchichas</a:t>
            </a:r>
          </a:p>
        </p:txBody>
      </p:sp>
      <p:sp>
        <p:nvSpPr>
          <p:cNvPr id="5134" name="AutoShape 14"/>
          <p:cNvSpPr>
            <a:spLocks noChangeAspect="1" noChangeArrowheads="1"/>
          </p:cNvSpPr>
          <p:nvPr/>
        </p:nvSpPr>
        <p:spPr bwMode="auto">
          <a:xfrm>
            <a:off x="3124200" y="3657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800080"/>
                </a:solidFill>
              </a:rPr>
              <a:t>tocino</a:t>
            </a:r>
          </a:p>
        </p:txBody>
      </p:sp>
      <p:pic>
        <p:nvPicPr>
          <p:cNvPr id="308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1247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816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6553200" y="4800600"/>
            <a:ext cx="22860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AutoShape 22"/>
          <p:cNvSpPr>
            <a:spLocks noChangeAspect="1" noChangeArrowheads="1"/>
          </p:cNvSpPr>
          <p:nvPr/>
        </p:nvSpPr>
        <p:spPr bwMode="auto">
          <a:xfrm>
            <a:off x="5867400" y="4418013"/>
            <a:ext cx="2362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CC00"/>
                </a:solidFill>
              </a:rPr>
              <a:t>mantequilla</a:t>
            </a:r>
          </a:p>
        </p:txBody>
      </p:sp>
      <p:sp>
        <p:nvSpPr>
          <p:cNvPr id="5144" name="AutoShape 24"/>
          <p:cNvSpPr>
            <a:spLocks noChangeAspect="1" noChangeArrowheads="1"/>
          </p:cNvSpPr>
          <p:nvPr/>
        </p:nvSpPr>
        <p:spPr bwMode="auto">
          <a:xfrm>
            <a:off x="5791200" y="6323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panqué </a:t>
            </a:r>
          </a:p>
        </p:txBody>
      </p:sp>
      <p:sp>
        <p:nvSpPr>
          <p:cNvPr id="5145" name="AutoShape 25"/>
          <p:cNvSpPr>
            <a:spLocks noChangeAspect="1" noChangeArrowheads="1"/>
          </p:cNvSpPr>
          <p:nvPr/>
        </p:nvSpPr>
        <p:spPr bwMode="auto">
          <a:xfrm>
            <a:off x="7543800" y="6170613"/>
            <a:ext cx="1143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CC6600"/>
                </a:solidFill>
              </a:rPr>
              <a:t>sirope</a:t>
            </a:r>
          </a:p>
        </p:txBody>
      </p:sp>
      <p:sp>
        <p:nvSpPr>
          <p:cNvPr id="5146" name="AutoShape 26"/>
          <p:cNvSpPr>
            <a:spLocks noChangeAspect="1" noChangeArrowheads="1"/>
          </p:cNvSpPr>
          <p:nvPr/>
        </p:nvSpPr>
        <p:spPr bwMode="auto">
          <a:xfrm>
            <a:off x="4191000" y="6248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avena</a:t>
            </a:r>
          </a:p>
        </p:txBody>
      </p:sp>
      <p:sp>
        <p:nvSpPr>
          <p:cNvPr id="5147" name="AutoShape 27"/>
          <p:cNvSpPr>
            <a:spLocks noChangeAspect="1" noChangeArrowheads="1"/>
          </p:cNvSpPr>
          <p:nvPr/>
        </p:nvSpPr>
        <p:spPr bwMode="auto">
          <a:xfrm>
            <a:off x="22098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Cereal</a:t>
            </a:r>
          </a:p>
        </p:txBody>
      </p:sp>
      <p:sp>
        <p:nvSpPr>
          <p:cNvPr id="5148" name="AutoShape 28"/>
          <p:cNvSpPr>
            <a:spLocks noChangeAspect="1" noChangeArrowheads="1"/>
          </p:cNvSpPr>
          <p:nvPr/>
        </p:nvSpPr>
        <p:spPr bwMode="auto">
          <a:xfrm>
            <a:off x="533400" y="6246812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Té</a:t>
            </a:r>
          </a:p>
        </p:txBody>
      </p:sp>
      <p:sp>
        <p:nvSpPr>
          <p:cNvPr id="5149" name="AutoShape 29"/>
          <p:cNvSpPr>
            <a:spLocks noChangeAspect="1" noChangeArrowheads="1"/>
          </p:cNvSpPr>
          <p:nvPr/>
        </p:nvSpPr>
        <p:spPr bwMode="auto">
          <a:xfrm>
            <a:off x="1828800" y="3886200"/>
            <a:ext cx="914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Café </a:t>
            </a:r>
          </a:p>
        </p:txBody>
      </p:sp>
      <p:sp>
        <p:nvSpPr>
          <p:cNvPr id="5150" name="AutoShape 30"/>
          <p:cNvSpPr>
            <a:spLocks noChangeAspect="1" noChangeArrowheads="1"/>
          </p:cNvSpPr>
          <p:nvPr/>
        </p:nvSpPr>
        <p:spPr bwMode="auto">
          <a:xfrm>
            <a:off x="0" y="4191000"/>
            <a:ext cx="198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Jugo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/>
              <a:t>(de naranja)</a:t>
            </a:r>
          </a:p>
        </p:txBody>
      </p:sp>
      <p:pic>
        <p:nvPicPr>
          <p:cNvPr id="3097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5663"/>
            <a:ext cx="1905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AutoShape 33"/>
          <p:cNvSpPr>
            <a:spLocks noChangeAspect="1" noChangeArrowheads="1"/>
          </p:cNvSpPr>
          <p:nvPr/>
        </p:nvSpPr>
        <p:spPr bwMode="auto">
          <a:xfrm>
            <a:off x="1066800" y="21336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queso </a:t>
            </a:r>
          </a:p>
        </p:txBody>
      </p:sp>
      <p:pic>
        <p:nvPicPr>
          <p:cNvPr id="30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5" name="AutoShape 35"/>
          <p:cNvSpPr>
            <a:spLocks noChangeAspect="1" noChangeArrowheads="1"/>
          </p:cNvSpPr>
          <p:nvPr/>
        </p:nvSpPr>
        <p:spPr bwMode="auto">
          <a:xfrm>
            <a:off x="2209800" y="2126673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jamón </a:t>
            </a:r>
          </a:p>
        </p:txBody>
      </p:sp>
      <p:pic>
        <p:nvPicPr>
          <p:cNvPr id="3101" name="irc_mi" descr="http://groceries.mintyapp.com/image/cache/data/aj-original-500x5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4495800"/>
            <a:ext cx="1508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irc_mi" descr="http://www.seattlemet.com/data/images/2012/10/image/18526/nw-tea-festiv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054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irc_mi" descr="http://jugosnaturalesparaadelgazar.com/wp-content/uploads/2012/12/Jugos-para-Adelgazar-la-Cintura.jpg4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16764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irc_mi" descr="http://a.abcnews.com/images/Health/gty_cup_coffee_health_2_nt_120516_w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182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hasslefreeclipart.com/clipart_food/breakfast/waffles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42971" y="855663"/>
            <a:ext cx="1400857" cy="106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utoShape 35"/>
          <p:cNvSpPr>
            <a:spLocks noChangeAspect="1" noChangeArrowheads="1"/>
          </p:cNvSpPr>
          <p:nvPr/>
        </p:nvSpPr>
        <p:spPr bwMode="auto">
          <a:xfrm>
            <a:off x="3657600" y="1903412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/>
              <a:t>wáfles</a:t>
            </a:r>
            <a:r>
              <a:rPr lang="es-ES_tradnl" altLang="en-US" sz="2400" b="1" dirty="0" smtClean="0"/>
              <a:t> </a:t>
            </a:r>
            <a:endParaRPr lang="es-ES_tradnl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4582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El almuerzo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5240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1103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AutoShape 13"/>
          <p:cNvSpPr>
            <a:spLocks noChangeAspect="1" noChangeArrowheads="1"/>
          </p:cNvSpPr>
          <p:nvPr/>
        </p:nvSpPr>
        <p:spPr bwMode="auto">
          <a:xfrm>
            <a:off x="1524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Hamburguesa</a:t>
            </a:r>
          </a:p>
        </p:txBody>
      </p:sp>
      <p:sp>
        <p:nvSpPr>
          <p:cNvPr id="6158" name="AutoShape 14"/>
          <p:cNvSpPr>
            <a:spLocks noChangeAspect="1" noChangeArrowheads="1"/>
          </p:cNvSpPr>
          <p:nvPr/>
        </p:nvSpPr>
        <p:spPr bwMode="auto">
          <a:xfrm>
            <a:off x="2362200" y="29718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Fritas</a:t>
            </a:r>
          </a:p>
        </p:txBody>
      </p:sp>
      <p:sp>
        <p:nvSpPr>
          <p:cNvPr id="6159" name="AutoShape 15"/>
          <p:cNvSpPr>
            <a:spLocks noChangeAspect="1" noChangeArrowheads="1"/>
          </p:cNvSpPr>
          <p:nvPr/>
        </p:nvSpPr>
        <p:spPr bwMode="auto">
          <a:xfrm>
            <a:off x="3886200" y="2589212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Pizza</a:t>
            </a:r>
          </a:p>
        </p:txBody>
      </p:sp>
      <p:sp>
        <p:nvSpPr>
          <p:cNvPr id="6160" name="AutoShape 16"/>
          <p:cNvSpPr>
            <a:spLocks noChangeAspect="1" noChangeArrowheads="1"/>
          </p:cNvSpPr>
          <p:nvPr/>
        </p:nvSpPr>
        <p:spPr bwMode="auto">
          <a:xfrm>
            <a:off x="5562600" y="1676400"/>
            <a:ext cx="1676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Sándwich</a:t>
            </a:r>
          </a:p>
        </p:txBody>
      </p:sp>
      <p:sp>
        <p:nvSpPr>
          <p:cNvPr id="6162" name="AutoShape 18"/>
          <p:cNvSpPr>
            <a:spLocks noChangeAspect="1" noChangeArrowheads="1"/>
          </p:cNvSpPr>
          <p:nvPr/>
        </p:nvSpPr>
        <p:spPr bwMode="auto">
          <a:xfrm>
            <a:off x="6248400" y="2436812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Bocadillo</a:t>
            </a:r>
          </a:p>
        </p:txBody>
      </p:sp>
      <p:sp>
        <p:nvSpPr>
          <p:cNvPr id="6163" name="AutoShape 19"/>
          <p:cNvSpPr>
            <a:spLocks noChangeAspect="1" noChangeArrowheads="1"/>
          </p:cNvSpPr>
          <p:nvPr/>
        </p:nvSpPr>
        <p:spPr bwMode="auto">
          <a:xfrm>
            <a:off x="5770418" y="1218406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Torta</a:t>
            </a:r>
          </a:p>
        </p:txBody>
      </p:sp>
      <p:sp>
        <p:nvSpPr>
          <p:cNvPr id="6164" name="AutoShape 20"/>
          <p:cNvSpPr>
            <a:spLocks noChangeAspect="1" noChangeArrowheads="1"/>
          </p:cNvSpPr>
          <p:nvPr/>
        </p:nvSpPr>
        <p:spPr bwMode="auto">
          <a:xfrm>
            <a:off x="457200" y="5638800"/>
            <a:ext cx="1524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Ensalada</a:t>
            </a:r>
          </a:p>
        </p:txBody>
      </p:sp>
      <p:sp>
        <p:nvSpPr>
          <p:cNvPr id="6165" name="AutoShape 21"/>
          <p:cNvSpPr>
            <a:spLocks noChangeAspect="1" noChangeArrowheads="1"/>
          </p:cNvSpPr>
          <p:nvPr/>
        </p:nvSpPr>
        <p:spPr bwMode="auto">
          <a:xfrm>
            <a:off x="2971800" y="57150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Sopa</a:t>
            </a:r>
          </a:p>
        </p:txBody>
      </p:sp>
      <p:sp>
        <p:nvSpPr>
          <p:cNvPr id="6166" name="AutoShape 22"/>
          <p:cNvSpPr>
            <a:spLocks noChangeAspect="1" noChangeArrowheads="1"/>
          </p:cNvSpPr>
          <p:nvPr/>
        </p:nvSpPr>
        <p:spPr bwMode="auto">
          <a:xfrm>
            <a:off x="4876800" y="51054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Leche </a:t>
            </a:r>
          </a:p>
        </p:txBody>
      </p:sp>
      <p:sp>
        <p:nvSpPr>
          <p:cNvPr id="6167" name="AutoShape 23"/>
          <p:cNvSpPr>
            <a:spLocks noChangeAspect="1" noChangeArrowheads="1"/>
          </p:cNvSpPr>
          <p:nvPr/>
        </p:nvSpPr>
        <p:spPr bwMode="auto">
          <a:xfrm>
            <a:off x="62484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Agua</a:t>
            </a:r>
          </a:p>
        </p:txBody>
      </p:sp>
      <p:sp>
        <p:nvSpPr>
          <p:cNvPr id="6168" name="AutoShape 24"/>
          <p:cNvSpPr>
            <a:spLocks noChangeAspect="1" noChangeArrowheads="1"/>
          </p:cNvSpPr>
          <p:nvPr/>
        </p:nvSpPr>
        <p:spPr bwMode="auto">
          <a:xfrm>
            <a:off x="7315200" y="4799013"/>
            <a:ext cx="1676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Gaseosa </a:t>
            </a:r>
          </a:p>
        </p:txBody>
      </p:sp>
      <p:sp>
        <p:nvSpPr>
          <p:cNvPr id="6169" name="AutoShape 25"/>
          <p:cNvSpPr>
            <a:spLocks noChangeAspect="1" noChangeArrowheads="1"/>
          </p:cNvSpPr>
          <p:nvPr/>
        </p:nvSpPr>
        <p:spPr bwMode="auto">
          <a:xfrm>
            <a:off x="7391400" y="51800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Cola </a:t>
            </a:r>
          </a:p>
        </p:txBody>
      </p:sp>
      <p:sp>
        <p:nvSpPr>
          <p:cNvPr id="6170" name="AutoShape 26"/>
          <p:cNvSpPr>
            <a:spLocks noChangeAspect="1" noChangeArrowheads="1"/>
          </p:cNvSpPr>
          <p:nvPr/>
        </p:nvSpPr>
        <p:spPr bwMode="auto">
          <a:xfrm>
            <a:off x="7315200" y="56372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Refresco </a:t>
            </a:r>
          </a:p>
        </p:txBody>
      </p:sp>
      <p:pic>
        <p:nvPicPr>
          <p:cNvPr id="4116" name="irc_mi" descr="http://cache.boston.com/bonzai-fba/Original_Photo/2011/11/23/pizza__1322067494_59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990600"/>
            <a:ext cx="2181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irc_mi" descr="http://redscandies.com/merch/picts/sand-su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8382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28" descr="http://www.freysmiles.com/images/uploads/general/Sodas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889467"/>
            <a:ext cx="14620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irc_mi" descr="http://glamdollteaston.files.wordpress.com/2012/01/wa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76800"/>
            <a:ext cx="14160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1828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irc_mi" descr="https://encrypted-tbn1.gstatic.com/images?q=tbn:ANd9GcRvd2DAYrTAFAlrVBPpqstCn0Eif__Iukfwq_DxRVII2CAOX1C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irc_mi" descr="http://www.javirecetas.com/images/59/receta-ensalada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33203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AutoShape 17"/>
          <p:cNvSpPr>
            <a:spLocks noChangeAspect="1" noChangeArrowheads="1"/>
          </p:cNvSpPr>
          <p:nvPr/>
        </p:nvSpPr>
        <p:spPr bwMode="auto">
          <a:xfrm>
            <a:off x="5181600" y="2055812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Emparedado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 build="p" autoUpdateAnimBg="0"/>
      <p:bldP spid="6158" grpId="0" build="p" autoUpdateAnimBg="0"/>
      <p:bldP spid="6159" grpId="0" build="p" autoUpdateAnimBg="0"/>
      <p:bldP spid="6160" grpId="0" build="p" autoUpdateAnimBg="0"/>
      <p:bldP spid="6162" grpId="0" build="p" autoUpdateAnimBg="0"/>
      <p:bldP spid="6163" grpId="0" build="p" autoUpdateAnimBg="0"/>
      <p:bldP spid="6164" grpId="0" build="p" autoUpdateAnimBg="0"/>
      <p:bldP spid="6165" grpId="0" build="p" autoUpdateAnimBg="0"/>
      <p:bldP spid="6166" grpId="0" build="p" autoUpdateAnimBg="0"/>
      <p:bldP spid="6167" grpId="0" build="p" autoUpdateAnimBg="0"/>
      <p:bldP spid="6168" grpId="0" build="p" autoUpdateAnimBg="0"/>
      <p:bldP spid="6169" grpId="0" build="p" autoUpdateAnimBg="0"/>
      <p:bldP spid="6170" grpId="0" build="p" autoUpdateAnimBg="0"/>
      <p:bldP spid="2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305800" cy="475456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cena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776157"/>
            <a:ext cx="1371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457200" y="3275013"/>
            <a:ext cx="990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Pollo 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438400" y="3124200"/>
            <a:ext cx="2057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Bistec/</a:t>
            </a:r>
          </a:p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biftec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4724400" y="3200400"/>
            <a:ext cx="1524000" cy="611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Pescado</a:t>
            </a:r>
          </a:p>
        </p:txBody>
      </p:sp>
      <p:sp>
        <p:nvSpPr>
          <p:cNvPr id="7181" name="AutoShape 13"/>
          <p:cNvSpPr>
            <a:spLocks noChangeAspect="1" noChangeArrowheads="1"/>
          </p:cNvSpPr>
          <p:nvPr/>
        </p:nvSpPr>
        <p:spPr bwMode="auto">
          <a:xfrm>
            <a:off x="7086600" y="31242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Camarónes</a:t>
            </a:r>
          </a:p>
        </p:txBody>
      </p:sp>
      <p:sp>
        <p:nvSpPr>
          <p:cNvPr id="7183" name="AutoShape 15"/>
          <p:cNvSpPr>
            <a:spLocks noChangeAspect="1" noChangeArrowheads="1"/>
          </p:cNvSpPr>
          <p:nvPr/>
        </p:nvSpPr>
        <p:spPr bwMode="auto">
          <a:xfrm>
            <a:off x="228600" y="60944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Chuletas </a:t>
            </a:r>
          </a:p>
        </p:txBody>
      </p:sp>
      <p:sp>
        <p:nvSpPr>
          <p:cNvPr id="7184" name="AutoShape 16"/>
          <p:cNvSpPr>
            <a:spLocks noChangeAspect="1" noChangeArrowheads="1"/>
          </p:cNvSpPr>
          <p:nvPr/>
        </p:nvSpPr>
        <p:spPr bwMode="auto">
          <a:xfrm>
            <a:off x="2362200" y="5638800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/>
              <a:t>Vegetales/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/>
              <a:t>Verduras</a:t>
            </a:r>
            <a:r>
              <a:rPr lang="es-ES_tradnl" altLang="en-US" sz="2400" b="1" dirty="0" smtClean="0"/>
              <a:t> </a:t>
            </a:r>
            <a:endParaRPr lang="es-ES_tradnl" altLang="en-US" sz="2400" b="1" dirty="0"/>
          </a:p>
        </p:txBody>
      </p:sp>
      <p:sp>
        <p:nvSpPr>
          <p:cNvPr id="7185" name="AutoShape 17"/>
          <p:cNvSpPr>
            <a:spLocks noChangeAspect="1" noChangeArrowheads="1"/>
          </p:cNvSpPr>
          <p:nvPr/>
        </p:nvSpPr>
        <p:spPr bwMode="auto">
          <a:xfrm>
            <a:off x="4419600" y="5867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Fideos</a:t>
            </a: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9900"/>
            <a:ext cx="1828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AutoShape 20"/>
          <p:cNvSpPr>
            <a:spLocks noChangeAspect="1" noChangeArrowheads="1"/>
          </p:cNvSpPr>
          <p:nvPr/>
        </p:nvSpPr>
        <p:spPr bwMode="auto">
          <a:xfrm>
            <a:off x="5867400" y="54102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Arroz</a:t>
            </a:r>
          </a:p>
        </p:txBody>
      </p:sp>
      <p:sp>
        <p:nvSpPr>
          <p:cNvPr id="7189" name="AutoShape 21"/>
          <p:cNvSpPr>
            <a:spLocks noChangeAspect="1" noChangeArrowheads="1"/>
          </p:cNvSpPr>
          <p:nvPr/>
        </p:nvSpPr>
        <p:spPr bwMode="auto">
          <a:xfrm>
            <a:off x="7543800" y="5561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Frijoles</a:t>
            </a:r>
          </a:p>
        </p:txBody>
      </p:sp>
      <p:sp>
        <p:nvSpPr>
          <p:cNvPr id="7190" name="AutoShape 22"/>
          <p:cNvSpPr>
            <a:spLocks noChangeAspect="1" noChangeArrowheads="1"/>
          </p:cNvSpPr>
          <p:nvPr/>
        </p:nvSpPr>
        <p:spPr bwMode="auto">
          <a:xfrm>
            <a:off x="7162800" y="6018213"/>
            <a:ext cx="1981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Habichuelas</a:t>
            </a:r>
          </a:p>
        </p:txBody>
      </p:sp>
      <p:pic>
        <p:nvPicPr>
          <p:cNvPr id="513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58532"/>
            <a:ext cx="12954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AutoShape 24"/>
          <p:cNvSpPr>
            <a:spLocks noChangeAspect="1" noChangeArrowheads="1"/>
          </p:cNvSpPr>
          <p:nvPr/>
        </p:nvSpPr>
        <p:spPr bwMode="auto">
          <a:xfrm>
            <a:off x="2362200" y="6400800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Legumbres  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562600" y="1600200"/>
            <a:ext cx="17526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6248400" y="1752600"/>
            <a:ext cx="762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5181600" y="9906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8000"/>
                </a:solidFill>
              </a:rPr>
              <a:t>Los mariscos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990600" y="4114800"/>
            <a:ext cx="304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447800" y="3352800"/>
            <a:ext cx="1524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H="1">
            <a:off x="1981200" y="3429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AutoShape 33"/>
          <p:cNvSpPr>
            <a:spLocks noChangeAspect="1" noChangeArrowheads="1"/>
          </p:cNvSpPr>
          <p:nvPr/>
        </p:nvSpPr>
        <p:spPr bwMode="auto">
          <a:xfrm>
            <a:off x="609600" y="3732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Las carnes</a:t>
            </a:r>
          </a:p>
        </p:txBody>
      </p:sp>
      <p:pic>
        <p:nvPicPr>
          <p:cNvPr id="5146" name="Picture 35" descr="http://kthread.com/anyway/camaron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400"/>
            <a:ext cx="205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irc_mi" descr="http://4.bp.blogspot.com/-lry8jRXT8VQ/TZ_4Zc8MoZI/AAAAAAAAAFE/hlulABeaSJc/s1600/Pescado-Fri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981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37" descr="http://www.cocinatipo.com/wp-content/uploads/2009/06/chulet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08438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irc_mi" descr="http://recetasdelujo.com/wp-content/uploads/2011/03/pollo-asado-al-horn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40823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0" name="irc_mi" descr="https://encrypted-tbn3.gstatic.com/images?q=tbn:ANd9GcSJfbV_Nr2w3BnlUW8WA0qMGUZTwnYPbk1gacMJ5oE_nk_db9K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9" descr="http://www.enlineadirecta.info/fotos/fideos%20quian%20hambr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144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del Vocabulario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049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11"/>
          <p:cNvSpPr>
            <a:spLocks noChangeAspect="1" noChangeArrowheads="1"/>
          </p:cNvSpPr>
          <p:nvPr/>
        </p:nvSpPr>
        <p:spPr bwMode="auto">
          <a:xfrm>
            <a:off x="3048000" y="914400"/>
            <a:ext cx="2743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postre</a:t>
            </a:r>
          </a:p>
        </p:txBody>
      </p:sp>
      <p:sp>
        <p:nvSpPr>
          <p:cNvPr id="4108" name="AutoShape 12"/>
          <p:cNvSpPr>
            <a:spLocks noChangeAspect="1" noChangeArrowheads="1"/>
          </p:cNvSpPr>
          <p:nvPr/>
        </p:nvSpPr>
        <p:spPr bwMode="auto">
          <a:xfrm>
            <a:off x="381000" y="36576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/>
              <a:t>Chocolate caliente</a:t>
            </a:r>
          </a:p>
        </p:txBody>
      </p:sp>
      <p:sp>
        <p:nvSpPr>
          <p:cNvPr id="4109" name="AutoShape 13"/>
          <p:cNvSpPr>
            <a:spLocks noChangeAspect="1" noChangeArrowheads="1"/>
          </p:cNvSpPr>
          <p:nvPr/>
        </p:nvSpPr>
        <p:spPr bwMode="auto">
          <a:xfrm>
            <a:off x="3505200" y="3581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flan</a:t>
            </a:r>
          </a:p>
        </p:txBody>
      </p:sp>
      <p:sp>
        <p:nvSpPr>
          <p:cNvPr id="4110" name="AutoShape 14"/>
          <p:cNvSpPr>
            <a:spLocks noChangeAspect="1" noChangeArrowheads="1"/>
          </p:cNvSpPr>
          <p:nvPr/>
        </p:nvSpPr>
        <p:spPr bwMode="auto">
          <a:xfrm>
            <a:off x="54864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pastel</a:t>
            </a:r>
          </a:p>
        </p:txBody>
      </p:sp>
      <p:sp>
        <p:nvSpPr>
          <p:cNvPr id="4111" name="AutoShape 15"/>
          <p:cNvSpPr>
            <a:spLocks noChangeAspect="1" noChangeArrowheads="1"/>
          </p:cNvSpPr>
          <p:nvPr/>
        </p:nvSpPr>
        <p:spPr bwMode="auto">
          <a:xfrm>
            <a:off x="6477000" y="3886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bizcocho</a:t>
            </a:r>
          </a:p>
        </p:txBody>
      </p:sp>
      <p:sp>
        <p:nvSpPr>
          <p:cNvPr id="4112" name="AutoShape 16"/>
          <p:cNvSpPr>
            <a:spLocks noChangeAspect="1" noChangeArrowheads="1"/>
          </p:cNvSpPr>
          <p:nvPr/>
        </p:nvSpPr>
        <p:spPr bwMode="auto">
          <a:xfrm>
            <a:off x="78486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4113" name="AutoShape 17"/>
          <p:cNvSpPr>
            <a:spLocks noChangeAspect="1" noChangeArrowheads="1"/>
          </p:cNvSpPr>
          <p:nvPr/>
        </p:nvSpPr>
        <p:spPr bwMode="auto">
          <a:xfrm>
            <a:off x="2667000" y="43434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El helado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152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>
            <a:off x="3505200" y="609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1"/>
          <p:cNvSpPr>
            <a:spLocks noChangeShapeType="1"/>
          </p:cNvSpPr>
          <p:nvPr/>
        </p:nvSpPr>
        <p:spPr bwMode="auto">
          <a:xfrm>
            <a:off x="44958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AutoShape 22"/>
          <p:cNvSpPr>
            <a:spLocks noChangeAspect="1" noChangeArrowheads="1"/>
          </p:cNvSpPr>
          <p:nvPr/>
        </p:nvSpPr>
        <p:spPr bwMode="auto">
          <a:xfrm>
            <a:off x="0" y="5029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chocolate</a:t>
            </a:r>
          </a:p>
        </p:txBody>
      </p:sp>
      <p:sp>
        <p:nvSpPr>
          <p:cNvPr id="4119" name="AutoShape 23"/>
          <p:cNvSpPr>
            <a:spLocks noChangeAspect="1" noChangeArrowheads="1"/>
          </p:cNvSpPr>
          <p:nvPr/>
        </p:nvSpPr>
        <p:spPr bwMode="auto">
          <a:xfrm>
            <a:off x="2895600" y="63246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vainilla</a:t>
            </a:r>
          </a:p>
        </p:txBody>
      </p:sp>
      <p:sp>
        <p:nvSpPr>
          <p:cNvPr id="4120" name="AutoShape 24"/>
          <p:cNvSpPr>
            <a:spLocks noChangeAspect="1" noChangeArrowheads="1"/>
          </p:cNvSpPr>
          <p:nvPr/>
        </p:nvSpPr>
        <p:spPr bwMode="auto">
          <a:xfrm>
            <a:off x="5410200" y="49514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fresa</a:t>
            </a:r>
          </a:p>
        </p:txBody>
      </p:sp>
      <p:pic>
        <p:nvPicPr>
          <p:cNvPr id="6163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8200"/>
            <a:ext cx="2286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AutoShape 26"/>
          <p:cNvSpPr>
            <a:spLocks noChangeAspect="1" noChangeArrowheads="1"/>
          </p:cNvSpPr>
          <p:nvPr/>
        </p:nvSpPr>
        <p:spPr bwMode="auto">
          <a:xfrm>
            <a:off x="7315200" y="5942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Tarta</a:t>
            </a:r>
          </a:p>
        </p:txBody>
      </p:sp>
      <p:pic>
        <p:nvPicPr>
          <p:cNvPr id="6165" name="irc_mi" descr="http://thempers.files.wordpress.com/2011/03/post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02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18a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SIGN </a:t>
            </a:r>
            <a:r>
              <a:rPr lang="en-US" u="sng" dirty="0" smtClean="0"/>
              <a:t>Quiz: </a:t>
            </a:r>
            <a:r>
              <a:rPr lang="en-US" u="sng" dirty="0" err="1" smtClean="0"/>
              <a:t>Repaso</a:t>
            </a:r>
            <a:r>
              <a:rPr lang="en-US" u="sng" smtClean="0"/>
              <a:t> C</a:t>
            </a:r>
            <a:endParaRPr lang="en-US" smtClean="0"/>
          </a:p>
          <a:p>
            <a:r>
              <a:rPr lang="en-US" dirty="0" smtClean="0"/>
              <a:t>Write 10 </a:t>
            </a:r>
            <a:r>
              <a:rPr lang="en-US" dirty="0" smtClean="0"/>
              <a:t>original sentences using the vocabulary we learned today and verbs –AR, </a:t>
            </a:r>
            <a:r>
              <a:rPr lang="en-US" dirty="0" err="1" smtClean="0"/>
              <a:t>Tener</a:t>
            </a:r>
            <a:r>
              <a:rPr lang="en-US" dirty="0" smtClean="0"/>
              <a:t> and/or </a:t>
            </a:r>
            <a:r>
              <a:rPr lang="en-US" dirty="0" smtClean="0"/>
              <a:t>Hay </a:t>
            </a:r>
            <a:r>
              <a:rPr lang="en-US" sz="2400" i="1" dirty="0" smtClean="0"/>
              <a:t>(there is/are). </a:t>
            </a:r>
            <a:r>
              <a:rPr lang="en-US" dirty="0" smtClean="0"/>
              <a:t>Use a variety of subjects for your sentences!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39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4081</TotalTime>
  <Words>157</Words>
  <Application>Microsoft Office PowerPoint</Application>
  <PresentationFormat>On-screen Show (4:3)</PresentationFormat>
  <Paragraphs>78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        Clase 701  La fecha es el 6 de noviembre del 2015</vt:lpstr>
      <vt:lpstr>Repaso del Vocabulario de la comida</vt:lpstr>
      <vt:lpstr>Repaso de vocabulario</vt:lpstr>
      <vt:lpstr>Repaso de vocabulario</vt:lpstr>
      <vt:lpstr>Repaso del Vocabulario</vt:lpstr>
      <vt:lpstr>Tarea 18a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38</cp:revision>
  <cp:lastPrinted>2014-11-06T16:32:40Z</cp:lastPrinted>
  <dcterms:created xsi:type="dcterms:W3CDTF">2011-02-08T18:25:43Z</dcterms:created>
  <dcterms:modified xsi:type="dcterms:W3CDTF">2015-11-06T20:35:38Z</dcterms:modified>
</cp:coreProperties>
</file>